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8" r:id="rId2"/>
    <p:sldId id="328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84" r:id="rId11"/>
    <p:sldId id="336" r:id="rId12"/>
    <p:sldId id="337" r:id="rId13"/>
    <p:sldId id="338" r:id="rId14"/>
    <p:sldId id="340" r:id="rId15"/>
    <p:sldId id="339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351" r:id="rId27"/>
    <p:sldId id="352" r:id="rId28"/>
    <p:sldId id="353" r:id="rId29"/>
    <p:sldId id="354" r:id="rId30"/>
    <p:sldId id="355" r:id="rId31"/>
    <p:sldId id="356" r:id="rId32"/>
    <p:sldId id="357" r:id="rId33"/>
    <p:sldId id="358" r:id="rId34"/>
    <p:sldId id="359" r:id="rId35"/>
    <p:sldId id="360" r:id="rId36"/>
    <p:sldId id="361" r:id="rId37"/>
    <p:sldId id="362" r:id="rId38"/>
    <p:sldId id="363" r:id="rId39"/>
    <p:sldId id="364" r:id="rId40"/>
    <p:sldId id="366" r:id="rId41"/>
    <p:sldId id="365" r:id="rId42"/>
    <p:sldId id="367" r:id="rId43"/>
    <p:sldId id="368" r:id="rId44"/>
    <p:sldId id="370" r:id="rId45"/>
    <p:sldId id="369" r:id="rId46"/>
    <p:sldId id="371" r:id="rId47"/>
    <p:sldId id="372" r:id="rId48"/>
    <p:sldId id="373" r:id="rId49"/>
    <p:sldId id="374" r:id="rId50"/>
    <p:sldId id="375" r:id="rId51"/>
    <p:sldId id="376" r:id="rId52"/>
    <p:sldId id="377" r:id="rId53"/>
    <p:sldId id="378" r:id="rId54"/>
    <p:sldId id="379" r:id="rId55"/>
    <p:sldId id="380" r:id="rId56"/>
    <p:sldId id="381" r:id="rId57"/>
    <p:sldId id="382" r:id="rId58"/>
    <p:sldId id="383" r:id="rId59"/>
    <p:sldId id="385" r:id="rId60"/>
    <p:sldId id="386" r:id="rId61"/>
    <p:sldId id="388" r:id="rId62"/>
    <p:sldId id="389" r:id="rId63"/>
    <p:sldId id="387" r:id="rId64"/>
    <p:sldId id="390" r:id="rId65"/>
  </p:sldIdLst>
  <p:sldSz cx="9144000" cy="6858000" type="screen4x3"/>
  <p:notesSz cx="6858000" cy="9144000"/>
  <p:defaultTextStyle>
    <a:defPPr>
      <a:defRPr lang="be-BY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2664" y="-8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.25157" units="1/cm"/>
          <inkml:channelProperty channel="Y" name="resolution" value="40.29851" units="1/cm"/>
        </inkml:channelProperties>
      </inkml:inkSource>
      <inkml:timestamp xml:id="ts0" timeString="2021-11-02T17:32:54.0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2963 5838,'-35'0,"0"0,17 0,-17 0,0 0,17 0,18 18,-18-18,1 18,-1-18,-17 0,17 0,0 35,-17-17,18-18,-19 17,-17 19,18-19,0 1,0-1,-36 19,18-19,18-17,-18 53,18-35,-18 0,17-1,36 1,-17 0,-1 17,0-18,1 19,-36-1,-18 36,36-36,-18 0,0 36,-17-1,52-34,-35-1,36 18,-1-36,0 19,1-19,-1 19,18-1,-18 0,1 0,-1 1,18-19,-18 36,18-18,-17 18,-1 18,18-18,0 0,-18 0,18 17,0-17,-17 18,17-1,0-17,0 0,0-18,0 18,0 0,0 0,0 0,0 0,0 0,0 0,17 0,19 35,-19 0,19 18,-1-36,0 19,-17-54,17 36,-35-36,18 0,-1 0,1 18,0-35,-1 17,1 0,0 18,-1-17,19 17,-19 17,1-52,17 35,-17 0,-1 0,19-1,-1 1,-17-17,34 34,-52-17,36 0,-1-18,-17 36,35-1,-36-34,18 17,1 17,-19-35,19 1,-19 17,1-18,0 0,-1-17,1-1,17 36,-17-35,35 17,-36 18,1-35,35 17,-35 0,-1-35,18 18,-17 0,17 17,1-17,-19-1,1-17,0 36,17-36,-17 0,52 70,-17-52,0-1,0 19,-18-36,0 17,1 1,17 0,-1-1,1 1,0-18,0 17,-18-17,54 18,-36-18,0 18,-1-18,54 0,-35 0,52 0,18 0,-17 0,35 0,-18 0,18 0,-18 0,-36 0,-34 0,17 0,-17 0,-1 0,19 0,-19 0,1 0,-18 0,35-18,-18 18,1 0,17-18,0 18,-35 0,18 0,-1 0,54 0,-36 0,18 0,0-17,-18 17,-18 0,19 0,16 0,-34 0,-1 0,1 0,35 0,-53 0,0 0,17 0,1-18,-1 18,36 0,124-17,-89 17,0 0,17 0,19 0,-18 0,-1 0,36 0,-35 0,18 0,-36 0,-36 0,37 0,-37 0,54 0,-35 0,-19 0,54 0,-53 0,0 0,35 0,0 0,-35 0,70 0,-17 0,17 0,-17 0,-18 0,71 0,-53 0,35 0,17 0,-52 0,35 0,-35 0,70 0,-52 0,-1 0,36 0,-54 0,19 0,-36 0,71 0,-54 0,-34 0,52 0,-105 0,17 0,0 0,0 0,1 0,-1 0,-18 0,36 0,0 0,70 0,-35 0,18 0,35 0,-88 0,71 0,-1 0,-53 0,1 0,17 0,18 0,-18 0,-35-18,35 18,-71 0,89-18,17 18,-17 0,-18 0,36-17,70 17,-53-18,0 0,35 1,-70-1,17 0,36 1,-124 17,35-18,-52 1,35 17,-53-18,-18 0,0 18,18-35,-17 17,-1-35,53 18,0-18,36 18,34-53,-34 52,35 1,-1-35,-34 34,17-17,-18 18,36-18,-53 18,-18 0,0-1,1-17,-54 36,18-36,0 18,-36 17,36-53,-17 19,34-1,-35 0,36-18,-18 18,17 0,19-35,-1 18,0-1,-53 53,53-70,-35 53,0-36,0 36,-18-35,1 17,-19 0,36-18,0 18,-35-35,17 17,18-17,-18 18,1-18,-19 52,19-34,-19 17,-17 0,18-18,-1 18,1 18,-18 0,0-36,0 54,0-36,0 0,0 0,0 0,0 0,0 0,0-17,0 17,-18-18,1 18,17 0,0 0,-18 18,-17-18,17 0,18 18,-35-18,17 18,18 17,-35-35,35 36,-18-1,1-35,-1 53,1-35,-19-18,1 18,0-1,-54-52,19 18,-1 17,1 0,17 17,-18 1,54 0,-19 17,1 1,0-1,0 0,-36 1,-17-1,-53-17,-36-1,19 19,-36-1,-53-17,35 17,0 1,1-1,-36 18,88 0,71 0,-18 0,35 0,36-18,0 18,0 0,17 0,0 0,-35 0,-70 0,35-17,-89 17,19-18,-19 18,36 0,-106 0,35 0,54 0,-54 0,89 0,-1 0,36 0,-89 0,72 0,-19 0,-17 0,53 0,-89 0,1 0,-18 0,0 0,-18 0,-17 0,70 0,-17 0,-18 0,17 18,36-18,-53 0,53 0,53 0,-53 0,0 0,53 0,-36 0,1 0,-1 0,18 0,-35 0,-35 0,17 17,18-17,-71 18,36-18,17 0,-17 0,-53 18,70-18,0 17,-53-17,71 0,-35 0,70 0,0 0,18 0,35 0,18 0,0 0,17 0,0 0,1 0,-1 0,-17 0,-36 0,-105 18,17 0,-35-18,-18 17,-35-17,71 18,-36-18,71 0,53 17,0-17,53 0,17 0,-35 0,0 0,-123 0,35 18,-18-18,0 18,-53-18,54 0,-1 0,-35 0,123 0,1 0,-1 0,36 0,0 0,17 0,0 0,1 0,-71 0,-18 0,-18 0,36 0,-71 0,-17 0,35 0,17 0,1 0,52 0,18 0,36 0,-1 0,0 0,1 0,-18 0,17 0,-53 0,1 0,-36 0,35 0,-87 0,34 0,36 0,17 0,19 0,34 0,0 0,1 0,-1 0,-17-18,17 18,-17 0,17 0,-35 0,18 0,-18 0,0 0,18 0,-18 0,18 0,-1 0,1 0,17 0,1 0,-36 0,35-18,1 18,-19 0,-17 0,18 0,0-17,-18 17,18 0,-18 0,0 0,18 0,-54 0,72 0,-36 0,0 0,0 0,18 0,17 0,0 0,-17 0,0 0,-36 0,1 0,-54 0,-34 0,34 0,18 0,-17 0,70 17,0-17,18 0,17 0,0 0,-17 0,0 0,-36 18,18 0,-35-18,53 0,-18 17,-35-17,35 18,35-18,-17 0,17 0,1 0,-1 0,0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.25157" units="1/cm"/>
          <inkml:channelProperty channel="Y" name="resolution" value="40.29851" units="1/cm"/>
        </inkml:channelProperties>
      </inkml:inkSource>
      <inkml:timestamp xml:id="ts0" timeString="2021-11-02T19:01:34.7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2593 6050,'0'-18,"-18"18,1 0,-1 0,-17 0,-1 0,19 0,-1 0,1 0,-1 0,0 0,1 18,-1-18,18 18,-18-18,-17 0,0 17,17-17,0 0,1 18,17 0,0-1,0 1,0 0,0-1,0 19,0-19,17 1,1-1,0-17,17 36,-17-36,-1 17,1-17,0 0,-18 18,17-18,19 18,-1-18,53 17,18 1,-18-18,-35 18,53-18,0 0,-18 0,-18 0,1 0,-1 0,-34 0,17 0,0 0,-36 0,1 0,-1 0,1 0,0 0,17 0,0 0,-17 0,35 0,-18 0,18 0,0 0,0 0,17 0,-17 0,0 0,0 0,-17 0,16 0,-16 0,17 0,0 0,-36 0,1 0,-1 0,1 0,0 0,17 0,0 0,-17-18,17 18,-17 0,17 0,-35-18,18 18,-1-17,-17-1,36 0,-1 1,-35-1,18 0,-18 1,17-1,-17 1,0-1,0 0,0 1,0-1,0-17,-17 35,17-18,-18 0,0 1,1-1,-1 18,0-18,-35 1,18-18,-18 35,53-18,-17 18,-1 0,0 0,-17 0,0-18,17 18,-35 0,0 0,18 0,-18 0,18 0,-36-17,18 17,18 0,-35 0,17 0,17 0,-52 0,35 0,18 0,0 0,17 0,0 0,1 0,-19 0,19 0,-1 0,1 0,-19 0,-34 0,34 0,1 0,18 0,-1 0,0 0,-17 0,17 0,-35 0,18 0,-18 0,0 0,18 17,-18 1,36-18,-19 0,19 0,17 18,-18-18,0 0,1 0,-19 17,19 1,-19-18,-16 17,34 1,0-18,1 0,17 18</inkml:trace>
  <inkml:trace contextRef="#ctx0" brushRef="#br0" timeOffset="7060.29">3316 9278,'0'-18,"0"1,-18 17,1-18,-1 18,-17-35,17 35,1-18,-19 1,19 17,-1 0,0-18,1 18,-18 0,-1-18,19 18,-1 0,0-17,1 17,-1 0,0-18,1 18,-18 0,-18-18,35 18,0 0,-17 0,0-17,17 17,0-18,-34 18,34 0,-17 0,17 0,-17 0,-1 0,19 0,-18 0,17 0,0 0,1 0,-1 0,0 0,1 18,-1-18,0 17,1 1,-1-18,0 18,-17-1,35 1,-17-18,-1 0,18 18,-18-18,18 17,-17 1,-1 0,18-1,0 54,0-54,0 1,0 0,0-1,0 1,0 0,0-1,0 1,0-1,18 1,-18 0,35-18,-17 53,34-53,-16 17,-1 1,36 0,-36-18,0 17,18 1,-18-18,1 0,-1 0,18 17,53 1,-53-18,0 18,17-18,-17 0,18 0,-1 17,1-17,-1 0,18 0,-17 18,52-18,19 0,-54 0,-18 0,1 0,-36 0,18 0,-18 0,1 0,-1 0,-17 0,-1 0,1 0,17 0,-17 0,17 0,0 0,18-18,-35 18,35 0,0 0,-36 0,19 0,-19-17,1-1,-1 18,1 0,-18-18,18 18,-1 0,19-35,-19 35,19-35,-19 17,19 1,-36-1,17 18,1 0,-18-18,0 1,17-1,-17 0,18 18,-18-17,0-1,18 1,-18-1,0 0,0 1,0-1,0 0,0-17,-18 35,0-18,1 18,17-17,-18 17,1-18,-19 18,-17 0,18 0,-18 0,0 0,0-17,0 17,36 0,-19 0,19 0,-18 0,17 0,-17 0,17 0,-35 0,18 0,17 0,-35 0,18 0,0-18,-18 18,17 0,-16 0,16-18,19 18,-1 0,0 0,-17 0,0 0,0 0,-18 0,0 0,17 0,-34 0,35 0,-18 0,35 0,-17 0,17 0,0 0,-17 0,18 0,-1 0</inkml:trace>
  <inkml:trace contextRef="#ctx0" brushRef="#br0" timeOffset="10781.0836">17604 7849,'0'0,"0"18,-18 17,18-17,0 17,0 0,0-17,0 17,0-17,0 0,18 17,-18 18,35-18,-17 36,-1-54,18 54,-17-36,0 0,17 18,0 0,-17 0,17-18,-17-17,-1 17,1-17,17 17,-17-17,0 0,17 17,0-18,-17 1,35 17,-18-35,0 18,18 0,18-1,-18-17,17 0,-17 0,71 0,-54 0,-17 0,0-17,0-19,-18 36,-17-17,0 17,-1-18,1 0,-1 18,1-35,0 35,-18-35,53-18,-18 35,0-35,53 18,-70 0,53 0,-18-18,-36 35,18 0,-35 1,18-1,-18 0,18 18,-18-17,0-1,17 18,-17-17,0-36,18 35,0-17,-1-1,-17 1,0 0,0 17,0-35,0 36,0-19,0 19,-17-18,-1-1,-17 19,35-19,-53 1,53 17,-18 1,-17-1,0-17,17 0,-17 35,-1-18,19 0,-36 1,18 17,-1 0,-105 0,71 0,-1 0,-17 0,17 0,18 0,0 0,1 0,34 0,0 0,1 0,-1 0,0 0,1 0,-1 0,0 0,1 17,-18-17,17 0,-17 18,-18 0,0-1,0-17,35 18,-17-1,-18 1,35-18,-17 18,17-18,1 0,-18 17,17-17,0 0,18 18,-35-18,35 18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.25157" units="1/cm"/>
          <inkml:channelProperty channel="Y" name="resolution" value="40.29851" units="1/cm"/>
        </inkml:channelProperties>
      </inkml:inkSource>
      <inkml:timestamp xml:id="ts0" timeString="2021-11-09T22:30:21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12418 12206,'-18'0,"0"0,1-18,-18 18,-1 0,19 0,-1 0,0 0,-35 0,18 0,0 0,0 0,-1 0,-17-17,-52-1,52 18,-35-17,-54-1,37 18,16 0,-34-18,35 18,-18 0,53 0,-18 0,1 0,35 0,-18 0,17 0,-17 0,1 0,-54 0,-18 0,54 0,-19 0,1 0,-18 0,-17 0,52 0,-52 0,35 0,17 0,-17 0,-18 0,36 0,-19 0,19 0,17 0,-18 0,36 0,-18 0,0 0,-17 0,-1 0,18 0,-17 0,17 0,-35 0,17 0,0 0,-34 0,-19 0,54 0,-1 0,-17 0,-18 0,35 0,19 18,-19-18,36 0,-18 0,18 0,-36 0,-17 18,-18-1,18-17,0 0,35 0,0 18,-35-18,35 0,0 0,0 0,18 0,17 0,0 0,-17 0,17 0,1 0,-1 0,-17 0,-1 0,19 0,-1 0,-17 0,-18 0,-18 17,19 19,-19-36,0 17,-34-17,52 0,-18 0,18 0,-17 18,17-18,35 18,-17-18,17 0,18 17,0 1,-17-18,-1 18,-17-18,35 17,0 1,-18-18,18 17,-18 1,18 0,0-1,0 1,0 0,0-1,0 1,18-18,0 35,-1-35,-17 18,18 0,0-1,-1-17,18 35,1-17,17 0,-18-18,0 17,18 1,-18 0,18-18,-17 0,52 17,-35 1,17-18,1 18,52-18,-35 17,36 1,-1-18,1 17,-36-17,18 0,-18 18,0-18,-17 0,-1 0,1 18,-18-18,0 17,0-17,17 36,-17-36,-18 0,18 0,36 0,-54 0,18 0,53 0,-71 0,35 0,-17 0,18 0,-18 17,0-17,17 0,1 0,-18 0,17 0,-17 0,18 0,-1 0,-34 0,34 18,-17-18,0 0,18 0,-1 0,36 0,-35 0,-1 0,18 0,18 0,-35 0,-1 0,1 0,-1 0,19 18,-19-18,-17 0,18 0,-19 0,1 0,-17 0,-19 0,1 0,0 0,-1 0,-17 17,18-17,0 0,17 0,18 0,70 0,1 0,-1 0,-35 0,-17 0,88 0,-71 0,53 0,-106 0,0 0,18 0,0 0,-35 0,35 0,-18 0,18 0,0 0,0 0,35 0,-17 0,17 0,53 0,-35 0,53 18,-89-18,54 0,-72 0,19 0,53 0,-54 0,18 0,18 0,-35 0,-18 0,-18 0,0 0,18 0,-18 0,1 0,34 0,-17 0,0 0,18 0,-1 0,-17 0,0 0,17 0,-34 0,17 0,0 0,0 0,-1 0,1 0,0 0,-17 0,-1 0,-18 0,36 0,0 0,-35 0,35 0,0 0,-18 0,0-18,1 18,-1-17,0 17,0 0,-35-18,36 0,17 18,-18 0,0-17,-35-1,35 18,18-18,-53 1,18 17,17-18,-17 0,0 18,-18-17,17 17,1-18,-18 1,0-1,17-17,-17 17,0-17,0-1,0 19,0-18,0 17,0 0,0 1,0-1,0 0,-17 1,17-1,-35 0,17 1,0-19,-35 36,18-17,-35-36,17 53,-36-18,19-17,-36 17,35 1,1-1,-36 18,53 0,-35-18,17 18,-34-17,16 17,-16 0,16 0,-105 0,106 0,-18 0,0 0,18 0,18 0,-18 0,17 0,18 0,-17 0,52 0,-17 0,-1 0,1 0,17 0,-35 0,1 0,16 0,1 0,0 0,-18 0,0 0,-18 0,36 17,17-17,-17 0,0 0,17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.25157" units="1/cm"/>
          <inkml:channelProperty channel="Y" name="resolution" value="40.29851" units="1/cm"/>
        </inkml:channelProperties>
      </inkml:inkSource>
      <inkml:timestamp xml:id="ts0" timeString="2021-11-09T22:33:29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2734 6403,'-18'0,"1"0,-1 0,0 0,1 0,-1 0,1 0,-19 18,1-18,17 0,-17 17,0-17,0 0,17 0,-17 18,-1-18,1 0,17 17,-17-17,17 18,-17-18,18 18,-1-1,0-17,1 0,17 18,-18-18,0 18,18-1,0 19,0-19,0 1,0 0,0-1,18 1,-18-1,18 1,-1 0,-17-1,18-17,-18 18,35-18,0 18,-17-18,17 35,18-35,-17 0,17 18,-18-1,35 1,-17-18,35 17,-35 1,18 0,0-18,-1 17,36-17,-36 0,1 0,-18 0,17 0,1 0,-18 0,0 0,17 0,-34 0,17 0,-18 0,35 0,19 0,-19 0,1 0,-1 18,1-18,-1 0,19 0,-19 0,18 0,-17 0,52 0,-52 0,35 0,35 0,-53 0,0 0,36 0,17 0,-35 0,0 0,-1 0,-16 0,-19 0,-17 0,18 0,-18 0,-18 0,35 0,36 0,-35 0,-1 0,1 0,52 0,-52 0,17 0,18 0,-18 0,-17 0,34 0,19 0,-53 0,17 0,-35 0,35 0,-35 0,0 0,0 0,17 35,-17-35,35 18,36 17,-36-35,35 0,-34 0,87 18,-35-18,0 0,0 0,0 0,-52 0,52 0,-18 0,-52 0,87 17,-105-17,18 18,-18-18,-18 18,0-18,-17 17,35-17,0 18,-35-18,34 0,-34 18,17-18,36 17,-36 1,18-18,0 0,0 0,0 0,106 18,-54-18,19 17,-36-17,71 18,-53-1,17-17,18 18,-53-18,36 0,-36 0,89 0,-36 18,-18-18,53 0,1 0,-71 0,105 0,-34 0,-36 0,0 0,18 0,-18 0,53 0,18 0,-54 0,1 0,-53 0,53 0,-36 0,-35 0,36 0,-54 0,1-18,-18 18,0 0,-36-18,19 18,-19 0,19 0,-1 0,18 0,88 0,0 0,0 0,0 0,0 0,-35 0,35-17,-53 17,-35-18,36 1,-54 17,-18 0,1 0,17 0,-17 0,17 0,-17-18,35 18,0 0,-36 0,19-18,-1 18,0 0,-17 0,17 0,-17 0,17 0,18 0,18 0,34 0,-34 0,52 0,-52 0,35 0,0 0,-53 0,70 0,-52 0,17-17,-35 17,0 0,0 0,-18 0,0 0,0 0,1 0,-19 0,19 0,-1 0,0 0,0 0,1 0,17 0,-1 0,1 0,0 0,36-18,-54 18,18-18,0 1,0 17,-36 0,-17-18,18 0,-1 18,1-17,0 17,-1 0,1-18,0 1,17-1,-17 0,17-17,0 35,-35-35,35 35,-35-18,18 18,0-35,-18 17,17 18,1-35,-18 17,18 1,-18-19,17 19,1-19,-18 1,0 0,0 0,0-1,0 19,0-19,0 19,0-19,0 19,0-1,0 1,0-1,-35 0,17 18,-17-35,-18 35,35-18,-52 1,52 17,-17-18,-18 0,17 18,-16 0,16-17,1 17,0 0,17 0,-35 0,0 0,-17 0,-36 0,18 0,-53-18,-1 18,37 0,-1 0,-18 0,36 0,18 0,17 18,0-18,17 17,19-17,-36 18,35-18,-17 0,-53 0,35 0,0 0,-53 18,18-18,17 0,1 0,-36 17,0 1,36 0,-19-18,1 0,35 0,0 0,-35 0,0 0,35 0,-53 0,-53 0,54 0,16 0,-52 0,71 0,-54 0,-52 0,88 0,-53 17,-1-17,19 18,35-18,0 0,17 0,1 0,34 0,1 18,17-18,-17 0,17 0,1 0,-1 0,1 0,-19 0,-17 0,0 0,0 0,1 17,-19-17,18 0,0 0,-35 0,-53 0,70 0,-35 18,54-18,-1 0,-53 0,35 0,1 0,-1 0,-35 0,18 0,-18 0,36 0,-1 0,1 0,17 0,-18 0,36 0,-18 0,-18 0,18 0,-17 0,17 0,18 0,-1 0,1 0,18 0,-19 0,19 0,-36 0,17 0,-34 0,17 0,18 0,-36 0,-17 0,35 0,18 0,-36 0,54 0,-19 0,1 0,0 0,-18 0,35 0,-35 0,18 0,-18 0,-18 0,1 0,-1 0,-17 0,18 0,-19 0,37 0,-1 0,0 0,-18 0,53 0,-17 0,-18 0,18 0,17 0,1 0,-19 0,-16 0,-1 0,-18 0,-35 0,18 0,-53 0,-35-18,52 18,1 0,-19 0,72 0,-1 0,18 0,1 0,-1 0,17 0,1 0,-36 0,36 0,-35 0,34-17,-17 17,18-18,-18 18,0 0,0 0,-88 0,71-18,-1 18,-52 0,35-17,17 17,0 0,1 0,-1-18,18 18,-35 0,35-18,18 18,-18 0,18 0,-18 0,0 0,0 0,18 0,0 0,-1 0,-17 0,-17 0,17 0,-18 0,54 0,-54 0,-35 0,53 0,-17 0,-1 0,1 0,17 0,0 0,-35 0,35 0,35 0,-35 0,18 0,0 0,-18 0,17 0,-34 0,17 0,0 0,-53 0,36 0,-54 0,1 0,35 0,52 0,-17 0,0 0,18 0,18 0,-1 0,-17 0,-1 0,-70 0,18 0,35 0,-70 0,52 0,-34 0,52 0,-36 0,54 0,17 0,-17 0,18 0,-1 0,0 0,1 0,-19 0,19 0,-36 0,0 18,18-18,-18 18,-18-18,18 0,0 0,-35 0,35 0,0 17,0-17,0 0,1 0,34 0,-17 0,17 0,0 0,1 0,-1 0,-17 0,17 0,1 0,-19 0,1 0,17 0,1 0,-1 0,-17 0,17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</inkml:traceFormat>
        <inkml:channelProperties>
          <inkml:channelProperty channel="X" name="resolution" value="40.25157" units="1/cm"/>
          <inkml:channelProperty channel="Y" name="resolution" value="40.29851" units="1/cm"/>
        </inkml:channelProperties>
      </inkml:inkSource>
      <inkml:timestamp xml:id="ts0" timeString="2021-11-09T22:44:46.4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4516 13582,'-18'0,"0"0,-35 0,0 0,36 0,-36 0,18 0,17 0,0 0,1 0,-19 18,19-18,-36 0,18 0,-36 17,18-17,18 18,-36-18,18 0,18 0,17 0,1 0,-1 0,18 17,-17 1,-1 0,0-1,18 1,0 0,0-1,0 1,0 0,0-1,18 1,-18 0,35-1,-17-17,-1 18,1-18,0 17,-1-17,1 0,35 36,-35-19,17-17,0 0,18 18,18 0,-36-18,35 17,-34-17,34 0,-52 0,0 0,17 0,-18 0,19 0,-1 0,18 0,35 0,-53 0,18 18,106-18,-88 18,-1-18,-17 0,71 0,-54 17,1-17,-1 0,-17 0,-35 0,17 0,-17 0,-1 0,1 0,17 18,-17-18,0 0,70 17,0-17,0 18,-53-18,54 0,16 18,-34-18,0 0,-1 0,-17 17,-35-17,17 0,-17 0,17 18,-18-18,36 18,0-18,0 17,0-17,0 0,0 0,0 0,-35 0,-1 0,18 0,-17 0,35 0,-35 0,17 18,0-18,0 0,1 0,17 0,-36 0,19 0,-19 0,19 0,16 0,-34 0,17 0,18 0,0 0,-18 0,36 0,-18 0,-18 0,36 0,-18 0,0 0,0-18,-1 18,-16 0,-1 0,-17 0,-1 0,-17-17,36-1,-19 18,18-18,-17 1,17-1,1 18,-36-18,35 18,0-17,-17 17,17-18,-35 1,18 17,-1-18,-17 0,18 1,-18-1,0-17,0 17,0-17,0 0,-18-1,1 19,-19-125,-16 90,34 16,0-17,18 18,-17 35,17-18,-18 18,0-17,-35 17,1 0,-1 0,-18-18,-35 1,36-1,-54 0,18 1,36-1,-54 0,54 18,35 0,-1 0,-17 0,36 0,-19 0,19 0,-1 0,-17 0,-18 0,18 0,-18 0,0 0,0 0,18 0,-1 0,1 0,17 18,-34-18,34 0,0 0,-17 0,0 0,-1 0,1 0,0 0,0 0,-54 0,19 0,-1 0,-35 0,18 0,0 18,35-18,-17 0,17 0,0 17,0 1,18-18,17 0,-17 0,17 0,0 0,-17 0,0 0,17 0,1 0,-19 0,1 0,17 0,-17 0,0 18,17-18,0 0,-17 0,18 0,-1 0,0 0,-17 0,17 17,1-17,-19 0,1 18,0-18,17 0,1 0,-1 0,0 0,1 0,-1 0,-17 0,17 0,-17 0,-18 17,0 1,35 0,-70-18,35 0,53 17,-17-17,-1 0,0 0,1 18,-1-18,0 0,1 0,-18 18,52-18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be-BY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be-BY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be-BY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be-BY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99159-687F-4161-AFE6-AA91F3A01991}" type="datetimeFigureOut">
              <a:rPr lang="be-BY" smtClean="0"/>
              <a:pPr/>
              <a:t>08.11.22</a:t>
            </a:fld>
            <a:endParaRPr lang="be-BY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e-BY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8F460-E901-4C7B-99CE-2D9EDFDC0D71}" type="slidenum">
              <a:rPr lang="be-BY" smtClean="0"/>
              <a:pPr/>
              <a:t>‹#›</a:t>
            </a:fld>
            <a:endParaRPr lang="be-BY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e-BY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0.em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412776"/>
            <a:ext cx="8424936" cy="1728192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Списочные активности. Диалоговые окна. 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Работа </a:t>
            </a:r>
            <a:r>
              <a:rPr lang="ru-RU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с </a:t>
            </a:r>
            <a:r>
              <a:rPr lang="ru-RU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файлами</a:t>
            </a:r>
            <a:endParaRPr lang="be-BY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87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1.o7planning.com/ru/12747/images/624011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260648"/>
            <a:ext cx="4411936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TimePickerDialog in Andro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1196752"/>
            <a:ext cx="2466975" cy="439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068960"/>
            <a:ext cx="2037347" cy="362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89019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16632"/>
            <a:ext cx="88204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Так как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TimePickerDialog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DatePickerDialog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производные от 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класса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AlertDialog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они также могут иметь командные кнопки.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Если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ни один из существующих типов диалоговых окон не подходит, то можно создать собственное диалоговое окно. 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2132856"/>
            <a:ext cx="87484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Каждое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диалоговое окно должно быть определено внутри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активности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в которой будет использоваться. Для его отображения необходимо вызвать метод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showDialog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 передать в качестве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параметра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идентификатор диалога (константу, которую надо объявить в коде программы).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Метод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dismissDialog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скрывает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диалоговое окно (но не удаляет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Окно остается в пуле диалоговых окон данной активности. При повторном отображении при помощи метода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showDialog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() будет использована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кешированная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версия окна.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Метод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removeDialog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удаляет окно из пула окон данной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активности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При повторном вызове метода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showDialog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() диалоговое окно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придется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создавать снова.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49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69752" y="242492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Класс </a:t>
            </a:r>
            <a:r>
              <a:rPr lang="en-US" sz="2400" b="1" i="1" dirty="0" err="1">
                <a:latin typeface="Times New Roman" pitchFamily="18" charset="0"/>
                <a:cs typeface="Times New Roman" pitchFamily="18" charset="0"/>
              </a:rPr>
              <a:t>AlertDialo</a:t>
            </a:r>
            <a:r>
              <a:rPr lang="en-US" sz="2400" dirty="0" err="1"/>
              <a:t>g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458" y="836712"/>
            <a:ext cx="8604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Это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наиболее используемый класс диалоговых окон. В создаваемых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окнах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можно задавать элементы: заголовок; текстовое сообщение; кнопки (от одной до трех); список; флажки; переключатели.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458" y="2636912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AlertDialog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можно добавить только по одной кнопке каждого типа: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Positive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Neutral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и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Negative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Чтобы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диалоговые окна сохраняли состояние, рекомендуется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использовать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методы активности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onCreateDialog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() и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onPrepareDialog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().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458" y="4725144"/>
            <a:ext cx="873603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Так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как в приложении может использоваться несколько видов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диалоговых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окон,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нужно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определить отдельный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идентификатор, например,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SAVE_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DIALOG_ID.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Затем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нужно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создать объект класса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AlertDialog.Builder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передав в качестве параметра контекст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приложения.</a:t>
            </a:r>
          </a:p>
        </p:txBody>
      </p:sp>
    </p:spTree>
    <p:extLst>
      <p:ext uri="{BB962C8B-B14F-4D97-AF65-F5344CB8AC3E}">
        <p14:creationId xmlns:p14="http://schemas.microsoft.com/office/powerpoint/2010/main" val="348018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784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Используя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методы класса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Builder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нужно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задать для создаваемого диалога заголовок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setTitle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), текстовое сообщение в теле диалога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setMessage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()),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иконку (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setIcon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()),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а также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кнопки. 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отображения окна используется метод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show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2" y="1988840"/>
            <a:ext cx="8418513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997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874713"/>
            <a:ext cx="8132763" cy="5108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347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2972098" cy="630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18592"/>
            <a:ext cx="2978724" cy="6323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960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 err="1">
                <a:latin typeface="Times New Roman" pitchFamily="18" charset="0"/>
                <a:cs typeface="Times New Roman" pitchFamily="18" charset="0"/>
              </a:rPr>
              <a:t>DatePickerDialog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2400" b="1" i="1" dirty="0" err="1" smtClean="0">
                <a:latin typeface="Times New Roman" pitchFamily="18" charset="0"/>
                <a:cs typeface="Times New Roman" pitchFamily="18" charset="0"/>
              </a:rPr>
              <a:t>TimePickerDialog</a:t>
            </a:r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172" y="980728"/>
            <a:ext cx="88924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Позволяют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выбрать дату и время.</a:t>
            </a:r>
          </a:p>
          <a:p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DatePickerDialog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позволяет обработать выбор даты с помощью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слушателей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OnDateChangedListener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и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OnDateSetListener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Подобным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образом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TimePickerDialog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позволяет обработать выбор времени с помощью слушателей 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OnTimeChangedListener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и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OnTimeSetListener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7524" y="3835896"/>
            <a:ext cx="8352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Отсчет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месяцев 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DatePickerDialog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начинается с нуля, то есть январь будет иметь номер 0, а декабрь - 11.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TimePickerDialog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отсчет секунд и минут будет идти с 0 до 59, а часов - с 0 до 23.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1369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Пример из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metanit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11920"/>
            <a:ext cx="2682390" cy="569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911920"/>
            <a:ext cx="2658168" cy="56428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288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2838041" cy="60247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38244"/>
            <a:ext cx="2779007" cy="589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277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916832"/>
            <a:ext cx="6005513" cy="461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405" y="548680"/>
            <a:ext cx="60658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49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260648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Списочные активности </a:t>
            </a:r>
            <a:r>
              <a:rPr lang="en-US" sz="2400" b="1" dirty="0" err="1" smtClean="0"/>
              <a:t>ListActivity</a:t>
            </a:r>
            <a:endParaRPr lang="en-US" sz="24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23392" y="1010544"/>
            <a:ext cx="856895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Класс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ListActivity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специально разработанный для списков.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Сейчас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данный тип активности устарел, так как не слишком удобен для планшетов.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Предпочтительнее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использовать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ListFragment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основе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этих классов лежит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компонент 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ListView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и базовые приёмы работы не изменились. 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3392" y="3356992"/>
            <a:ext cx="8453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Чтобы создать списочную активность,  нужно наследовать класс от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ListActivity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05508" y="4345622"/>
            <a:ext cx="7604720" cy="70788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public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class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cs typeface="Arial" pitchFamily="34" charset="0"/>
              </a:rPr>
              <a:t>LittlePigActivity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extends</a:t>
            </a:r>
            <a:r>
              <a:rPr kumimoji="0" lang="ru-RU" sz="20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cs typeface="Arial" pitchFamily="34" charset="0"/>
              </a:rPr>
              <a:t>ListActivity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0000"/>
                </a:solidFill>
                <a:latin typeface="JetBrains Mono"/>
                <a:cs typeface="Arial" pitchFamily="34" charset="0"/>
              </a:rPr>
              <a:t>}</a:t>
            </a:r>
            <a:endParaRPr kumimoji="0" lang="ru-RU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392" y="5229200"/>
            <a:ext cx="86690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 этом макет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можно не создавать. Тогда вызов метода 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setContentView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);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не нужен.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Но чаще всего макет создают.</a:t>
            </a:r>
          </a:p>
        </p:txBody>
      </p:sp>
    </p:spTree>
    <p:extLst>
      <p:ext uri="{BB962C8B-B14F-4D97-AF65-F5344CB8AC3E}">
        <p14:creationId xmlns:p14="http://schemas.microsoft.com/office/powerpoint/2010/main" val="209922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0"/>
            <a:ext cx="8747854" cy="694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804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199480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i="1" dirty="0" err="1" smtClean="0">
                <a:latin typeface="Times New Roman" pitchFamily="18" charset="0"/>
                <a:cs typeface="Times New Roman" pitchFamily="18" charset="0"/>
              </a:rPr>
              <a:t>ProgressDialog</a:t>
            </a:r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520" y="836712"/>
            <a:ext cx="85689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ProgressDialog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позволяет показать пользователю, что идет какая-либо операция и надо подождать. Он бывает двух видов: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вращающийся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круг и полоса-индикатор, которая показывает процент выполнения. 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97244"/>
            <a:ext cx="2040099" cy="4330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68960"/>
            <a:ext cx="6224587" cy="262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00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64704"/>
            <a:ext cx="2395451" cy="5085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894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6588" y="0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Создание 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диалоговых окон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8576" y="415498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Для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создания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диалоговых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окон используется компонент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AlertDialog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 с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классом фрагмента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DialogFragment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744" y="125401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Нужно добавить в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res/layout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новый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файл макета диалогового окна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1" y="1669510"/>
            <a:ext cx="6840760" cy="5071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2793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3212" y="214511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Нужно добавить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проект новый класс фрагмента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2" y="1124744"/>
            <a:ext cx="7900987" cy="433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636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7693"/>
            <a:ext cx="914400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Для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создания диалогового окна в методе 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onCreateDialog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()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используется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класс 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AlertDialog.Builder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который позволяет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настроить отображение диалогового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окна.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Методы этого класса: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setTitle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устанавливает заголовок окна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setView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устанавливает разметку интерфейса окна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setIcon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устанавливает иконку окна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setPositiveButton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устанавливает кнопку подтверждения действия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setNeutralButton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устанавливает "нейтральную" кнопку, действие которой может отличаться от действий подтверждения или отмены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setNegativeButton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устанавливает кнопку отмены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setMessage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устанавливает текст диалогового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окна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setView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данный метод необязателен или может рассматриваться в качестве альтернативы, если нам надо просто вывести сообщение.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create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создает окно</a:t>
            </a:r>
          </a:p>
        </p:txBody>
      </p:sp>
    </p:spTree>
    <p:extLst>
      <p:ext uri="{BB962C8B-B14F-4D97-AF65-F5344CB8AC3E}">
        <p14:creationId xmlns:p14="http://schemas.microsoft.com/office/powerpoint/2010/main" val="139512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152" y="260648"/>
            <a:ext cx="8650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Для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вызова диалогового окна создается объект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фрагмента,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затем у него вызывается метод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show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этот метод передается менеджер фрагментов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FragmentManager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2" y="1725614"/>
            <a:ext cx="7840663" cy="841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22870" y="2572644"/>
            <a:ext cx="8732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Передача данных в диалоговое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окно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5982" y="3284984"/>
            <a:ext cx="8597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существляется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помощью объекта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Bundle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Через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метод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setArguments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данные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передаются из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Bundle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во фрагмент.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41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С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помощью метода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getArguments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можно в классе фрагмента получить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переданный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объект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Bundle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Для извлечения строки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применяется метод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getString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).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721" y="1844824"/>
            <a:ext cx="7248525" cy="1865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9512" y="4672124"/>
            <a:ext cx="7560840" cy="460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классе фрагмента:</a:t>
            </a:r>
          </a:p>
        </p:txBody>
      </p:sp>
    </p:spTree>
    <p:extLst>
      <p:ext uri="{BB962C8B-B14F-4D97-AF65-F5344CB8AC3E}">
        <p14:creationId xmlns:p14="http://schemas.microsoft.com/office/powerpoint/2010/main" val="374645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76" y="836712"/>
            <a:ext cx="7540625" cy="460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5628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76672"/>
            <a:ext cx="2634519" cy="559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130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86409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Для привязки данных к списку необходимо создать адаптер и установить его через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метод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setListAdapter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который определен у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ListActivity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Например,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05780" y="1845985"/>
            <a:ext cx="8532440" cy="156966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// создаем адаптер</a:t>
            </a:r>
            <a:b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8C8C8C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cs typeface="Arial" pitchFamily="34" charset="0"/>
              </a:rPr>
              <a:t>adapter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=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new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 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ArrayAdapter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  <a:cs typeface="Arial" pitchFamily="34" charset="0"/>
              </a:rPr>
              <a:t>this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,</a:t>
            </a:r>
            <a:b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        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cs typeface="Arial" pitchFamily="34" charset="0"/>
              </a:rPr>
              <a:t>android.R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.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  <a:cs typeface="Arial" pitchFamily="34" charset="0"/>
              </a:rPr>
              <a:t>layout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.</a:t>
            </a:r>
            <a:r>
              <a:rPr kumimoji="0" lang="ru-RU" sz="2400" b="0" i="1" u="none" strike="noStrike" cap="none" normalizeH="0" baseline="0" dirty="0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cs typeface="Arial" pitchFamily="34" charset="0"/>
              </a:rPr>
              <a:t>simple_list_item_1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);</a:t>
            </a:r>
            <a:b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</a:b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setListAdapter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(</a:t>
            </a:r>
            <a:r>
              <a:rPr kumimoji="0" lang="ru-RU" sz="24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  <a:latin typeface="JetBrains Mono"/>
                <a:cs typeface="Arial" pitchFamily="34" charset="0"/>
              </a:rPr>
              <a:t>adapter</a:t>
            </a:r>
            <a:r>
              <a:rPr kumimoji="0" lang="ru-RU" sz="24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  <a:latin typeface="JetBrains Mono"/>
                <a:cs typeface="Arial" pitchFamily="34" charset="0"/>
              </a:rPr>
              <a:t>);</a:t>
            </a:r>
            <a:endParaRPr kumimoji="0" lang="ru-RU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0308" y="3789040"/>
            <a:ext cx="849791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Для обработки выбора элементов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списка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создается объект слушателя 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OnItemClickListener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Чтобы установить этот слушатель для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ListView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вызывается метод </a:t>
            </a:r>
            <a:r>
              <a:rPr lang="en-US" sz="2400" b="1" dirty="0" err="1" smtClean="0"/>
              <a:t>setOnItemClickListener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При этом получить доступ к списку ссылочной активности можно, используя метод </a:t>
            </a:r>
            <a:r>
              <a:rPr lang="en-US" sz="2400" b="1" dirty="0" err="1"/>
              <a:t>getListView</a:t>
            </a:r>
            <a:r>
              <a:rPr lang="en-US" sz="2400" b="1" dirty="0"/>
              <a:t>()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3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952" y="33265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Взаимодействие с активностью из диалогового окна.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1952" y="980728"/>
            <a:ext cx="86725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того, чтобы из диалогового окна получить доступ к функционалу активности и передать полученные в нем данные, можно реализовать в классе  активности интерфейс, содержащий методы, которые будут вызваны в диалоговом окне.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9844" y="2924944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Например,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672" y="3861048"/>
            <a:ext cx="5456237" cy="137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82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332656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классе активности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реализуем интерфейс: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908720"/>
            <a:ext cx="8858250" cy="327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1520" y="4725144"/>
            <a:ext cx="8568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В классе диалогового окна для получения контекста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фрагмента, в качестве которого выступает </a:t>
            </a:r>
            <a:r>
              <a:rPr lang="ru-RU" sz="2400" i="1" dirty="0" smtClean="0">
                <a:latin typeface="Times New Roman" pitchFamily="18" charset="0"/>
                <a:cs typeface="Times New Roman" pitchFamily="18" charset="0"/>
              </a:rPr>
              <a:t>объект активности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нужно переопределить метод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onAttach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5677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88" y="794321"/>
            <a:ext cx="7870825" cy="284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332656"/>
            <a:ext cx="8064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Например,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360" y="4259778"/>
            <a:ext cx="8520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В обработчике «положительной кнопки» можно обращаться к методам, которые определены в интерфейсе. </a:t>
            </a:r>
          </a:p>
        </p:txBody>
      </p:sp>
    </p:spTree>
    <p:extLst>
      <p:ext uri="{BB962C8B-B14F-4D97-AF65-F5344CB8AC3E}">
        <p14:creationId xmlns:p14="http://schemas.microsoft.com/office/powerpoint/2010/main" val="217486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219075" y="476672"/>
            <a:ext cx="8705850" cy="3889375"/>
            <a:chOff x="219075" y="476672"/>
            <a:chExt cx="8705850" cy="3889375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75" y="476672"/>
              <a:ext cx="8705850" cy="3889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Рукописные данные 2"/>
                <p14:cNvContentPartPr/>
                <p14:nvPr/>
              </p14:nvContentPartPr>
              <p14:xfrm>
                <a:off x="495360" y="2038320"/>
                <a:ext cx="8242560" cy="1905480"/>
              </p14:xfrm>
            </p:contentPart>
          </mc:Choice>
          <mc:Fallback xmlns="">
            <p:pic>
              <p:nvPicPr>
                <p:cNvPr id="3" name="Рукописные данные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86000" y="2028960"/>
                  <a:ext cx="8261280" cy="192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9663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723" y="404056"/>
            <a:ext cx="2514985" cy="5338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468446"/>
            <a:ext cx="2484653" cy="527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68446"/>
            <a:ext cx="2469264" cy="5241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49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1560" y="332656"/>
            <a:ext cx="7848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Фрагменты</a:t>
            </a:r>
          </a:p>
        </p:txBody>
      </p:sp>
      <p:sp>
        <p:nvSpPr>
          <p:cNvPr id="3" name="AutoShape 2" descr="https://startandroid.ru/images/stories/lessons/L0004/x010.png.pagespeed.ic.MEO4QvHCGQ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16" y="1916832"/>
            <a:ext cx="7023002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5575" y="908720"/>
            <a:ext cx="5856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575" y="908720"/>
            <a:ext cx="7964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Организация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приложения на основе нескольких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активностей:</a:t>
            </a:r>
          </a:p>
        </p:txBody>
      </p:sp>
    </p:spTree>
    <p:extLst>
      <p:ext uri="{BB962C8B-B14F-4D97-AF65-F5344CB8AC3E}">
        <p14:creationId xmlns:p14="http://schemas.microsoft.com/office/powerpoint/2010/main" val="197071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907" y="188640"/>
            <a:ext cx="86409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представляет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собой часть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визуального интерфейса приложения,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которая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может использоваться повторно и многократно.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фрагмента может быть собственный файл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макета,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 фрагментов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свой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собственный жизненный цикл.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существует в контексте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активности,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вне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активности он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существовать не может. Поэтому 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AndroidManifest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регистрировать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Fragments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не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нужно.</a:t>
            </a: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Каждая активность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может иметь несколько фрагментов.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6907" y="3645024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Фрагменты появились в API 11 (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3.0) для поддержки на более старых версиях был доработан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library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457309"/>
            <a:ext cx="4176464" cy="235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57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548680"/>
            <a:ext cx="792088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Преимущества применения фрагментов: 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необходимости нагружать Активность большим набором разной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функциональности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— можно распределить функциональность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приложения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между разными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Фрагментами. </a:t>
            </a:r>
          </a:p>
          <a:p>
            <a:pPr marL="342900" indent="-342900" algn="just">
              <a:buFont typeface="Wingdings" pitchFamily="2" charset="2"/>
              <a:buChar char="Ø"/>
            </a:pPr>
            <a:endParaRPr lang="ru-RU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Ø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Использование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Фрагментов при разработке приложений так же позволяет легко применять одни и те же Фрагменты на разных этапах работы одного приложения, а так же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переносить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ранее созданный программный код Фрагментов в другие разрабатываемые приложения.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1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3568" y="188640"/>
            <a:ext cx="7704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Жизненный цикл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фрагментов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AutoShape 5" descr="Жизненный цикл фрагментов в Androi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676046"/>
            <a:ext cx="4572000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AutoShape 12" descr="Когда Включен Onattach Во Время Жизненного Цикла Фрагмента?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AutoShape 14" descr="Когда Включен Onattach Во Время Жизненного Цикла Фрагмента?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08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4058" y="116632"/>
            <a:ext cx="86409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Константы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перечисления 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Lifecycle.State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описывают этапы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жизненного цикла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INITIALIZED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CREATED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STARTED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RESUMED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DESTROYED</a:t>
            </a: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058" y="3284984"/>
            <a:ext cx="8892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Представление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фрагмента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View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) имеет отдельный жизненный цикл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4058" y="4221088"/>
            <a:ext cx="89699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При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создании фрагмент находится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состоянии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INITIALIZED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Объект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FragmentManager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определяет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состояние фрагмента и переводит фрагмент из одного состояния в другое.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10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052736"/>
            <a:ext cx="8851900" cy="449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8882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88640"/>
            <a:ext cx="87849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Когда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фрагмент добавляется в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FragmentManager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 фрагмента вызывается метод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onAttach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Данный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метод вызывается 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до всех остальных методов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жизненного цикла. После этого фрагмент переходит в состояние 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CREATED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2156006"/>
            <a:ext cx="87849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onAttach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 — вызывается один раз, когда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прикрепляется к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активности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onCreate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— вызывается для инициализации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методе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необходимо инициализировать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основные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компоненты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которые требуется сохранить, когда фрагмент находится в  состоянии паузы или возобновлен после остановки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504" y="4797152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onCreateView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фрагмент создает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представление.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этом методе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можно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установить, какой именно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визуальный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интерфейс будет использовать фрагмент. 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1902" y="5997481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onViewCreated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 вызывается после создания представления фрагмента.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73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836712"/>
            <a:ext cx="878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Фрагмент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- это обычный класс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который наследуется от класса 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Fragment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 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9512" y="188640"/>
            <a:ext cx="8424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Создание и добавление фрагмента </a:t>
            </a:r>
            <a:r>
              <a:rPr lang="ru-RU" sz="2400" b="1" dirty="0"/>
              <a:t> </a:t>
            </a:r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Activity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1111"/>
          <a:stretch/>
        </p:blipFill>
        <p:spPr bwMode="auto">
          <a:xfrm>
            <a:off x="323528" y="1844825"/>
            <a:ext cx="4608512" cy="381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293096"/>
            <a:ext cx="3849042" cy="2369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057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Группа 2"/>
          <p:cNvGrpSpPr/>
          <p:nvPr/>
        </p:nvGrpSpPr>
        <p:grpSpPr>
          <a:xfrm>
            <a:off x="230188" y="595313"/>
            <a:ext cx="8682037" cy="5675312"/>
            <a:chOff x="230188" y="595313"/>
            <a:chExt cx="8682037" cy="5675312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188" y="595313"/>
              <a:ext cx="8682037" cy="5675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Рукописные данные 1"/>
                <p14:cNvContentPartPr/>
                <p14:nvPr/>
              </p14:nvContentPartPr>
              <p14:xfrm>
                <a:off x="755640" y="2133720"/>
                <a:ext cx="6274080" cy="1365480"/>
              </p14:xfrm>
            </p:contentPart>
          </mc:Choice>
          <mc:Fallback xmlns="">
            <p:pic>
              <p:nvPicPr>
                <p:cNvPr id="2" name="Рукописные данные 1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6280" y="2124360"/>
                  <a:ext cx="6292800" cy="1384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2930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4093" y="0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Далее нужно отредактировать класс и макет.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49" y="461665"/>
            <a:ext cx="8443913" cy="6364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908720"/>
            <a:ext cx="7937500" cy="4865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0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5013" y="26064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Встроить Фрагмент в Активность можно двумя способами: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■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макете Активности с  помощью элемента 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■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Программным способом.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4562" y="1628800"/>
            <a:ext cx="85240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Объявление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Фрагмента в 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файле макета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Активности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производится с помощью  элемента 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&lt;fragment&gt;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 котором кроме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атрибутов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android:id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android:layout_width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android:layout_height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необходимо указать два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атрибута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android:name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значением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для атрибута является имя класса, на основе которого будет создан объект Фрагмента) и 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tools:layout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(значением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атрибута является название файла с 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макетом пользовательского интерфейса Фрагмента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Атрибут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tools:layout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указывать необязательно, если в методе </a:t>
            </a:r>
            <a:r>
              <a:rPr lang="en-US" sz="2400" dirty="0" err="1" smtClean="0"/>
              <a:t>onCreateView</a:t>
            </a:r>
            <a:r>
              <a:rPr lang="ru-RU" sz="2400" dirty="0" smtClean="0"/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макет установлен: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solidFill>
                  <a:srgbClr val="0033B3"/>
                </a:solidFill>
              </a:rPr>
              <a:t>return </a:t>
            </a:r>
            <a:r>
              <a:rPr lang="en-US" sz="2400" dirty="0" err="1"/>
              <a:t>inflater.inflate</a:t>
            </a:r>
            <a:r>
              <a:rPr lang="en-US" sz="2400" dirty="0"/>
              <a:t>(</a:t>
            </a:r>
            <a:r>
              <a:rPr lang="en-US" sz="2400" dirty="0" err="1">
                <a:solidFill>
                  <a:srgbClr val="000000"/>
                </a:solidFill>
              </a:rPr>
              <a:t>R</a:t>
            </a:r>
            <a:r>
              <a:rPr lang="en-US" sz="2400" dirty="0" err="1"/>
              <a:t>.</a:t>
            </a:r>
            <a:r>
              <a:rPr lang="en-US" sz="2400" dirty="0" err="1">
                <a:solidFill>
                  <a:srgbClr val="000000"/>
                </a:solidFill>
              </a:rPr>
              <a:t>layout</a:t>
            </a:r>
            <a:r>
              <a:rPr lang="en-US" sz="2400" dirty="0" err="1"/>
              <a:t>.</a:t>
            </a:r>
            <a:r>
              <a:rPr lang="en-US" sz="2400" i="1" dirty="0" err="1">
                <a:solidFill>
                  <a:srgbClr val="871094"/>
                </a:solidFill>
              </a:rPr>
              <a:t>fragment_pig_info</a:t>
            </a:r>
            <a:r>
              <a:rPr lang="en-US" sz="2400" dirty="0"/>
              <a:t>, container, </a:t>
            </a:r>
            <a:r>
              <a:rPr lang="en-US" sz="2400" dirty="0">
                <a:solidFill>
                  <a:srgbClr val="0033B3"/>
                </a:solidFill>
              </a:rPr>
              <a:t>false</a:t>
            </a:r>
            <a:r>
              <a:rPr lang="en-US" sz="2400" dirty="0"/>
              <a:t>);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784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7499"/>
            <a:ext cx="9242426" cy="2474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2082353" cy="4420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371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43608" y="161620"/>
            <a:ext cx="6552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Добавление фрагмента в </a:t>
            </a:r>
            <a:r>
              <a:rPr lang="ru-RU" sz="2400" b="1" i="1" dirty="0" smtClean="0">
                <a:latin typeface="Times New Roman" pitchFamily="18" charset="0"/>
                <a:cs typeface="Times New Roman" pitchFamily="18" charset="0"/>
              </a:rPr>
              <a:t>коде</a:t>
            </a:r>
            <a:endParaRPr lang="ru-RU" sz="2400" b="1" i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2967" y="4077072"/>
            <a:ext cx="89369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Осуществляется добавление фрагмента в активность с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помощью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объектов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FragmentManager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ragmentTransaction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	Непосредственно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добавление, удаление и замену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фрагментов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активности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выполняет объект класса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но чтобы получить ссылку на этот объект, необходимо сначала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получить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ссылку на объект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FragmentManag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er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648" y="650305"/>
            <a:ext cx="8799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Нужно 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макет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Активности добавить контейнер,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 который будет встроен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Фрагмент. Это может быть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FrameLayout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или, например, 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FragmentContainerView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(в этом случае нужно добавить зависимость). 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938" y="2420888"/>
            <a:ext cx="6334125" cy="140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95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792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Метод  </a:t>
            </a: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getFragmentManager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возвращает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ссылку на объект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FragmentManager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с помощью которого можно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взаимодействовать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фрагментами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данной Активности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504" y="1700808"/>
            <a:ext cx="8712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Метод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beginTransaction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начинает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последовательность операций по изменению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фрагментов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активности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для ассоциированного с ней объекта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FragmentManager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Т.е.,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объект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класса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является транзакцией, в течении которой можно изменять (добавлять, удалять, редактировать)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 Активности.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4708594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После завершения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транзакции ее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нужно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подтвердить с помощью вызова метода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commit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().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6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9552" y="332656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Методы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класса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3264" y="794634"/>
            <a:ext cx="87849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add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containerViewId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</a:t>
            </a:r>
            <a:endParaRPr lang="ru-RU" sz="24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                                     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Fragment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fragment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String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— добавляет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Фрагмент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fragment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в 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виджет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-контейнер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 идентификатором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containerViewId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Параметр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позволяет задать строковое значение для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добавляемого фрагмента.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Этот параметр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является своеобразным идентификатором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фрагмента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 Активности. Метод возвращает ссылку на текущий объект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3264" y="3933056"/>
            <a:ext cx="86592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attach(Fragment fragment)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 —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прикрепляет ранее открепленный (с помощью метода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detach)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от пользовательского интерфейса Фрагмент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fragment.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Набор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виджетов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этого Фрагмента будет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пересоздан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прикреплен к пользовательскому интерфейсу и 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отображен.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Метод возвращает ссылку на текущий объект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FragmentTransaction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3250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5576" y="260647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Создание всплывающего меню</a:t>
            </a:r>
            <a:endParaRPr lang="ru-RU" sz="2400" b="1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28080" y="729331"/>
            <a:ext cx="88084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Всплывающее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или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PopupMenu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является модальным меню,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привязанным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View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Оно отображается ниже 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виджета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к которому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привязано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если там есть место, либо поверх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него.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080" y="2636912"/>
            <a:ext cx="866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определения меню создается макет в ресурсах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45" y="3429000"/>
            <a:ext cx="7639285" cy="267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2003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188640"/>
            <a:ext cx="86409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commit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— подтверждает завершение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транзакции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Изменения, произведенные в данной транзакции, вступают в силу не сразу — транзакция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помещается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 исполнение в качестве задачи главного потока приложения, которая будет исполнена, как только главный поток приложения освободится от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выполнения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других задач. Метод возвращает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идентификатор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транзакции в «Стеке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Переходов»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9512" y="3501008"/>
            <a:ext cx="83529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detach(Fragment fragment)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—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открепляет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Фрагмент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fragment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от пользовательского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интерфейса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hide(Fragment fragment)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—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прячет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(скрывает, делает невидимым) фрагмент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fragment. </a:t>
            </a:r>
            <a:endParaRPr lang="ru-RU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1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0759" y="188640"/>
            <a:ext cx="86756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remove(Fragment fragment)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—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удаляет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fragment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из Активности.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FragmentTransaction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replace(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int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containerViewId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, Fragment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fragment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, String tag)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—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заменяет текущий Фрагмент в  контейнере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containerViewId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на другой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fragment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 задает добавляемому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фрагменту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строковый идентификатор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tag.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212976"/>
            <a:ext cx="8682037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3027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7776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Пример из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metanit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: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836712"/>
            <a:ext cx="9017000" cy="206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99592" y="2924119"/>
            <a:ext cx="70567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Перелистывание страниц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520" y="3573016"/>
            <a:ext cx="8424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Д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ля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создания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эффекта перелистывания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можно использовать элемент 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ViewPager2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 из комплекта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JetPack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При этом в качестве страниц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ViewPager2 использует фрагменты.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6296" y="4941168"/>
            <a:ext cx="8892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Пример.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На главном экране отображать список свинок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(без подробностей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).  Выводить подробную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информации о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выбранной свинье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в отдельном фрагменте, который появляется при перелистывании страницы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(Продолжение примера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из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лаб. работы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№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23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260648"/>
            <a:ext cx="87129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Создадим два фрагмента: один – для главного экрана, второй будет появляться при перелистывании и содержать информацию о выбранной в списке  свинье.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2388619" cy="5070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068" y="1617736"/>
            <a:ext cx="2331201" cy="494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315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Группа 3"/>
          <p:cNvGrpSpPr/>
          <p:nvPr/>
        </p:nvGrpSpPr>
        <p:grpSpPr>
          <a:xfrm>
            <a:off x="1115616" y="548680"/>
            <a:ext cx="6480175" cy="6048375"/>
            <a:chOff x="1331913" y="404813"/>
            <a:chExt cx="6480175" cy="6048375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913" y="404813"/>
              <a:ext cx="6480175" cy="6048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3" name="Рукописные данные 2"/>
                <p14:cNvContentPartPr/>
                <p14:nvPr/>
              </p14:nvContentPartPr>
              <p14:xfrm>
                <a:off x="1981080" y="4356000"/>
                <a:ext cx="3549960" cy="324360"/>
              </p14:xfrm>
            </p:contentPart>
          </mc:Choice>
          <mc:Fallback xmlns="">
            <p:pic>
              <p:nvPicPr>
                <p:cNvPr id="3" name="Рукописные данные 2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71720" y="4346640"/>
                  <a:ext cx="3568680" cy="3430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" name="TextBox 4"/>
          <p:cNvSpPr txBox="1"/>
          <p:nvPr/>
        </p:nvSpPr>
        <p:spPr>
          <a:xfrm>
            <a:off x="179512" y="116632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Макет первого фрагмента</a:t>
            </a:r>
          </a:p>
        </p:txBody>
      </p:sp>
    </p:spTree>
    <p:extLst>
      <p:ext uri="{BB962C8B-B14F-4D97-AF65-F5344CB8AC3E}">
        <p14:creationId xmlns:p14="http://schemas.microsoft.com/office/powerpoint/2010/main" val="416536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16632"/>
            <a:ext cx="66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Макет для элемента списка</a:t>
            </a:r>
          </a:p>
        </p:txBody>
      </p:sp>
      <p:grpSp>
        <p:nvGrpSpPr>
          <p:cNvPr id="6" name="Группа 5"/>
          <p:cNvGrpSpPr/>
          <p:nvPr/>
        </p:nvGrpSpPr>
        <p:grpSpPr>
          <a:xfrm>
            <a:off x="539551" y="578297"/>
            <a:ext cx="7589837" cy="2139950"/>
            <a:chOff x="539552" y="764704"/>
            <a:chExt cx="7589837" cy="213995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552" y="764704"/>
              <a:ext cx="7589837" cy="21399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Рукописные данные 4"/>
                <p14:cNvContentPartPr/>
                <p14:nvPr/>
              </p14:nvContentPartPr>
              <p14:xfrm>
                <a:off x="749160" y="2247840"/>
                <a:ext cx="6287040" cy="394200"/>
              </p14:xfrm>
            </p:contentPart>
          </mc:Choice>
          <mc:Fallback xmlns="">
            <p:pic>
              <p:nvPicPr>
                <p:cNvPr id="5" name="Рукописные данные 4"/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9800" y="2238480"/>
                  <a:ext cx="6305760" cy="412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7" name="TextBox 6"/>
          <p:cNvSpPr txBox="1"/>
          <p:nvPr/>
        </p:nvSpPr>
        <p:spPr>
          <a:xfrm>
            <a:off x="194010" y="2749137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Класс фрагмента</a:t>
            </a: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220381"/>
            <a:ext cx="8208913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88024" y="866564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/>
              <a:t>Без атрибута</a:t>
            </a:r>
          </a:p>
          <a:p>
            <a:pPr algn="just"/>
            <a:r>
              <a:rPr lang="en-US" b="1" dirty="0" err="1" smtClean="0"/>
              <a:t>android:background</a:t>
            </a:r>
            <a:r>
              <a:rPr lang="en-US" b="1" dirty="0"/>
              <a:t>="?</a:t>
            </a:r>
            <a:r>
              <a:rPr lang="en-US" b="1" dirty="0" err="1"/>
              <a:t>android:attr</a:t>
            </a:r>
            <a:r>
              <a:rPr lang="en-US" b="1" dirty="0"/>
              <a:t>/</a:t>
            </a:r>
            <a:r>
              <a:rPr lang="en-US" b="1" dirty="0" err="1"/>
              <a:t>activatedBackgroundIndicator</a:t>
            </a:r>
            <a:r>
              <a:rPr lang="en-US" b="1" dirty="0"/>
              <a:t>"</a:t>
            </a:r>
            <a:r>
              <a:rPr lang="en-US" dirty="0"/>
              <a:t> </a:t>
            </a:r>
            <a:r>
              <a:rPr lang="ru-RU" dirty="0" smtClean="0"/>
              <a:t>не </a:t>
            </a:r>
            <a:r>
              <a:rPr lang="ru-RU" dirty="0"/>
              <a:t>будет виден визуальный эффект выделения.</a:t>
            </a:r>
            <a:endParaRPr lang="ru-RU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1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" y="342541"/>
            <a:ext cx="8980487" cy="615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409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0"/>
            <a:ext cx="72728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Макет второго фрагмента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88" y="533400"/>
            <a:ext cx="7235825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Рукописные данные 3"/>
              <p14:cNvContentPartPr/>
              <p14:nvPr/>
            </p14:nvContentPartPr>
            <p14:xfrm>
              <a:off x="1314360" y="4794120"/>
              <a:ext cx="1727640" cy="324360"/>
            </p14:xfrm>
          </p:contentPart>
        </mc:Choice>
        <mc:Fallback xmlns="">
          <p:pic>
            <p:nvPicPr>
              <p:cNvPr id="4" name="Рукописные данные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05000" y="4784760"/>
                <a:ext cx="1746360" cy="34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732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280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Класс фрагмента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60648"/>
            <a:ext cx="5435252" cy="6426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50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3" y="387704"/>
            <a:ext cx="7344816" cy="6082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79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3388" y="241896"/>
            <a:ext cx="87849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В коде нужно создать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экземпляр класса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PopupMenu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помощью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конструктора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, принимающего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Context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и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View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 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С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помощью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PopupMenu.inflate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;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необходимо загрузить ресурс меню в объект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Menu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Для отображения меню вызывается метод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PopupMenu.show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Например,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6" y="3284984"/>
            <a:ext cx="8540750" cy="206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734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7504" y="188640"/>
            <a:ext cx="85689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Макет главной активности: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709613"/>
            <a:ext cx="7681913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73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44624"/>
            <a:ext cx="87129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Для создания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функциональности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постраничной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навигации нужен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PageAdapter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0" y="977347"/>
            <a:ext cx="7644308" cy="5900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551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8" y="693738"/>
            <a:ext cx="8772525" cy="546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45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3528" y="188640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классе главной активности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добавляем поля: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720" y="740569"/>
            <a:ext cx="7010400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88" y="2492896"/>
            <a:ext cx="7900987" cy="1317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90488" y="1772816"/>
            <a:ext cx="7665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Определяем метод: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10521"/>
            <a:ext cx="8724900" cy="268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40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1520" y="260648"/>
            <a:ext cx="8280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 классе 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MainPresenter</a:t>
            </a: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052736"/>
            <a:ext cx="8199437" cy="145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656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4664"/>
            <a:ext cx="2736304" cy="5808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970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500" y="764704"/>
            <a:ext cx="86669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Диалоговые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окна 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представляют собой полупрозрачные плавающие активности, частично перекрывающие родительский экран, из которого их вызвали. Как правило, они затеняют родительскую активность позади себя с помощью фильтров размывания или затемнения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	В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уже есть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встроенные диалоговые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окна, которые гибко настраиваются под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требуемые задачи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224880"/>
            <a:ext cx="8496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i="1" dirty="0">
                <a:latin typeface="Times New Roman" pitchFamily="18" charset="0"/>
                <a:cs typeface="Times New Roman" pitchFamily="18" charset="0"/>
              </a:rPr>
              <a:t>Диалоговые окна</a:t>
            </a:r>
            <a:endParaRPr lang="ru-RU" sz="2400" b="1" i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10518" y="4013228"/>
            <a:ext cx="8496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Например, можно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установить заголовок с помощью метода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setTitle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) и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содержимое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 помощью метода </a:t>
            </a:r>
            <a:r>
              <a:rPr lang="ru-RU" sz="2400" b="1" dirty="0" err="1">
                <a:latin typeface="Times New Roman" pitchFamily="18" charset="0"/>
                <a:cs typeface="Times New Roman" pitchFamily="18" charset="0"/>
              </a:rPr>
              <a:t>setContentView</a:t>
            </a:r>
            <a:r>
              <a:rPr lang="ru-RU" sz="2400" b="1" dirty="0">
                <a:latin typeface="Times New Roman" pitchFamily="18" charset="0"/>
                <a:cs typeface="Times New Roman" pitchFamily="18" charset="0"/>
              </a:rPr>
              <a:t>()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89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404664"/>
            <a:ext cx="903649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Android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 поддерживает следующие типы диалоговых окон: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Dialo</a:t>
            </a:r>
            <a:r>
              <a:rPr lang="ru-RU" sz="2400" dirty="0" err="1" smtClean="0">
                <a:latin typeface="Times New Roman" pitchFamily="18" charset="0"/>
                <a:cs typeface="Times New Roman" pitchFamily="18" charset="0"/>
              </a:rPr>
              <a:t>g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базовый класс для всех типов диалоговых окон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AlertDialog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диалоговое окно с кнопками, списком, флажками или переключателями;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CharacterPickerDialog</a:t>
            </a:r>
            <a:r>
              <a:rPr lang="ru-RU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диалоговое окно, позволяющее выбрать символ с 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ударением (</a:t>
            </a:r>
            <a:r>
              <a:rPr lang="en-US" sz="2400" dirty="0"/>
              <a:t>accented characters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),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связанный с базовым символом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 marL="342900" indent="-342900" algn="just">
              <a:buFont typeface="Wingdings" pitchFamily="2" charset="2"/>
              <a:buChar char="q"/>
            </a:pP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DatePickerDialog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диалоговое окно выбора даты с элементом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DatePicker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;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TimePickerDialog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– диалоговое окно выбора времени с элементом </a:t>
            </a:r>
            <a:r>
              <a:rPr lang="ru-RU" sz="2400" dirty="0" err="1">
                <a:latin typeface="Times New Roman" pitchFamily="18" charset="0"/>
                <a:cs typeface="Times New Roman" pitchFamily="18" charset="0"/>
              </a:rPr>
              <a:t>TimePicker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q"/>
            </a:pPr>
            <a:r>
              <a:rPr lang="ru-RU" sz="2400" b="1" dirty="0" err="1" smtClean="0">
                <a:latin typeface="Times New Roman" pitchFamily="18" charset="0"/>
                <a:cs typeface="Times New Roman" pitchFamily="18" charset="0"/>
              </a:rPr>
              <a:t>ProgressDialog</a:t>
            </a:r>
            <a:r>
              <a:rPr lang="ru-RU" sz="2400" dirty="0" smtClean="0">
                <a:latin typeface="Times New Roman" pitchFamily="18" charset="0"/>
                <a:cs typeface="Times New Roman" pitchFamily="18" charset="0"/>
              </a:rPr>
              <a:t> позволяет </a:t>
            </a:r>
            <a:r>
              <a:rPr lang="ru-RU" sz="2400" dirty="0">
                <a:latin typeface="Times New Roman" pitchFamily="18" charset="0"/>
                <a:cs typeface="Times New Roman" pitchFamily="18" charset="0"/>
              </a:rPr>
              <a:t>показать пользователю, что идет какая-либо операция и надо подождать. Он бывает двух видов: просто вращающийся круг и полоса-индикатор, которая показывает процент выполнения. </a:t>
            </a:r>
            <a:endParaRPr lang="ru-RU" sz="24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41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just">
          <a:defRPr sz="2400" dirty="0" smtClean="0">
            <a:latin typeface="Times New Roman" pitchFamily="18" charset="0"/>
            <a:cs typeface="Times New Roman" pitchFamily="18" charset="0"/>
          </a:defRPr>
        </a:defPPr>
      </a:lst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8556</TotalTime>
  <Words>504</Words>
  <Application>Microsoft Office PowerPoint</Application>
  <PresentationFormat>Экран (4:3)</PresentationFormat>
  <Paragraphs>166</Paragraphs>
  <Slides>64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64</vt:i4>
      </vt:variant>
    </vt:vector>
  </HeadingPairs>
  <TitlesOfParts>
    <vt:vector size="65" baseType="lpstr">
      <vt:lpstr>Тема Office</vt:lpstr>
      <vt:lpstr>Списочные активности. Диалоговые окна.  Работа с файлами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ran</dc:creator>
  <cp:lastModifiedBy>ran</cp:lastModifiedBy>
  <cp:revision>629</cp:revision>
  <dcterms:created xsi:type="dcterms:W3CDTF">2016-11-05T17:05:33Z</dcterms:created>
  <dcterms:modified xsi:type="dcterms:W3CDTF">2022-11-08T19:46:36Z</dcterms:modified>
</cp:coreProperties>
</file>